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683" r:id="rId2"/>
  </p:sldMasterIdLst>
  <p:notesMasterIdLst>
    <p:notesMasterId r:id="rId20"/>
  </p:notesMasterIdLst>
  <p:handoutMasterIdLst>
    <p:handoutMasterId r:id="rId21"/>
  </p:handoutMasterIdLst>
  <p:sldIdLst>
    <p:sldId id="265" r:id="rId3"/>
    <p:sldId id="257" r:id="rId4"/>
    <p:sldId id="259" r:id="rId5"/>
    <p:sldId id="268" r:id="rId6"/>
    <p:sldId id="269" r:id="rId7"/>
    <p:sldId id="270" r:id="rId8"/>
    <p:sldId id="283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82" r:id="rId18"/>
    <p:sldId id="280" r:id="rId1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B1F"/>
    <a:srgbClr val="FFED00"/>
    <a:srgbClr val="0093DD"/>
    <a:srgbClr val="EF7F24"/>
    <a:srgbClr val="008F43"/>
    <a:srgbClr val="008FFF"/>
    <a:srgbClr val="448CA9"/>
    <a:srgbClr val="17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894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6A7882B3-D6E8-45E4-AC01-222C0979A774}" type="datetimeFigureOut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F9519CC8-6B15-42E3-A760-C26B670FC51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00323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E380383A-0D04-44AF-AC55-165EE3B90AE8}" type="datetimeFigureOut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noProof="0" dirty="0" smtClean="0"/>
              <a:t>Click to edit Master text styles</a:t>
            </a:r>
          </a:p>
          <a:p>
            <a:pPr lvl="1"/>
            <a:r>
              <a:rPr lang="ta-IN" noProof="0" dirty="0" smtClean="0"/>
              <a:t>Second level</a:t>
            </a:r>
          </a:p>
          <a:p>
            <a:pPr lvl="2"/>
            <a:r>
              <a:rPr lang="ta-IN" noProof="0" dirty="0" smtClean="0"/>
              <a:t>Third level</a:t>
            </a:r>
          </a:p>
          <a:p>
            <a:pPr lvl="3"/>
            <a:r>
              <a:rPr lang="ta-IN" noProof="0" dirty="0" smtClean="0"/>
              <a:t>Fourth level</a:t>
            </a:r>
          </a:p>
          <a:p>
            <a:pPr lvl="4"/>
            <a:r>
              <a:rPr lang="ta-IN" noProof="0" dirty="0" smtClean="0"/>
              <a:t>Fifth level</a:t>
            </a:r>
            <a:endParaRPr lang="en-US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1D75EB47-DA57-4159-8857-22A6E28DC52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5541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1396-C8EB-45F1-B914-8A83E5D544E0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ECAC-CFDB-4D0B-A589-16A20B5A900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224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3400"/>
              </a:lnSpc>
              <a:spcBef>
                <a:spcPts val="576"/>
              </a:spcBef>
              <a:buFontTx/>
              <a:buNone/>
              <a:defRPr/>
            </a:lvl1pPr>
            <a:lvl2pPr marL="0" indent="0">
              <a:spcBef>
                <a:spcPts val="576"/>
              </a:spcBef>
              <a:buFontTx/>
              <a:buNone/>
              <a:defRPr/>
            </a:lvl2pPr>
            <a:lvl3pPr marL="0" indent="0">
              <a:spcBef>
                <a:spcPts val="576"/>
              </a:spcBef>
              <a:buFontTx/>
              <a:buNone/>
              <a:defRPr/>
            </a:lvl3pPr>
            <a:lvl4pPr marL="0" indent="0">
              <a:spcBef>
                <a:spcPts val="576"/>
              </a:spcBef>
              <a:buFontTx/>
              <a:buNone/>
              <a:defRPr/>
            </a:lvl4pPr>
            <a:lvl5pPr marL="0" indent="0">
              <a:spcBef>
                <a:spcPts val="576"/>
              </a:spcBef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155A-64FF-4CAE-BB5F-B8FAAF23E3E6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82B4-9A59-4C19-AEC2-E177451E0D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6352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112838"/>
            <a:ext cx="8099425" cy="2838450"/>
          </a:xfrm>
        </p:spPr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EB1F-CA7B-47B5-9ED3-B54A69AE66FD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0543-D3F9-462D-89F5-288849FE56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727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2425" y="42481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E5416-79D8-450C-A209-D5B80E91BC01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99250" y="4937125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ED77-389D-4B3F-AD52-F2C0979AB52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72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1pPr>
            <a:lvl2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2pPr>
            <a:lvl3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3pPr>
            <a:lvl4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4pPr>
            <a:lvl5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AD44-D5B5-4377-8BEF-146A2632E84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7645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ckground pptx 16x9 insid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MRRFEU pasica logotipi pptx 16x9 new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E31976B8-F7B2-4E23-8B1D-B98776A5BBAF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VladaRHSans Reg" charset="0"/>
              </a:defRPr>
            </a:lvl1pPr>
          </a:lstStyle>
          <a:p>
            <a:pPr>
              <a:defRPr/>
            </a:pPr>
            <a:fld id="{6F6401EA-96BE-4664-BB41-ACBB45056B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5" r:id="rId2"/>
    <p:sldLayoutId id="2147484316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marL="1600200" indent="-18288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marL="2057400" indent="-22860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MRRFEU pasica logotipi pptx 16x9 ne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pic>
        <p:nvPicPr>
          <p:cNvPr id="2053" name="Picture 6" descr="pattern pptx 16x9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0"/>
            <a:ext cx="18653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5962F688-E947-4685-AD95-9157E2BE48FC}" type="datetime1">
              <a:rPr lang="en-US" altLang="sr-Latn-RS"/>
              <a:pPr>
                <a:defRPr/>
              </a:pPr>
              <a:t>7/3/2017</a:t>
            </a:fld>
            <a:endParaRPr lang="en-US" altLang="sr-Latn-R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VladaRHSans Reg" charset="0"/>
              </a:defRPr>
            </a:lvl1pPr>
          </a:lstStyle>
          <a:p>
            <a:pPr>
              <a:defRPr/>
            </a:pPr>
            <a:fld id="{DBF5712A-4DF0-4535-8B46-5D82EF8AC75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6225" y="1058863"/>
            <a:ext cx="3241675" cy="3241675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eo San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862715" y="1771650"/>
            <a:ext cx="457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hr-HR" altLang="sr-Latn-RS" sz="3200" dirty="0" smtClean="0">
                <a:latin typeface="Candara" panose="020E0502030303020204" pitchFamily="34" charset="0"/>
                <a:cs typeface="Latha" pitchFamily="34" charset="0"/>
              </a:rPr>
              <a:t>Informativna </a:t>
            </a:r>
            <a:r>
              <a:rPr lang="hr-HR" altLang="sr-Latn-RS" sz="3200" dirty="0">
                <a:latin typeface="Candara" panose="020E0502030303020204" pitchFamily="34" charset="0"/>
                <a:cs typeface="Latha" pitchFamily="34" charset="0"/>
              </a:rPr>
              <a:t>radionica</a:t>
            </a:r>
            <a:endParaRPr lang="en-US" altLang="sr-Latn-RS" sz="3200" dirty="0">
              <a:latin typeface="Candara" panose="020E0502030303020204" pitchFamily="34" charset="0"/>
              <a:cs typeface="Latha" pitchFamily="34" charset="0"/>
            </a:endParaRP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333954" y="2374473"/>
            <a:ext cx="5629523" cy="186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algn="ctr" eaLnBrk="1" hangingPunct="1">
              <a:lnSpc>
                <a:spcPts val="2400"/>
              </a:lnSpc>
              <a:spcBef>
                <a:spcPct val="0"/>
              </a:spcBef>
              <a:spcAft>
                <a:spcPts val="600"/>
              </a:spcAft>
            </a:pPr>
            <a:r>
              <a:rPr lang="ta-IN" altLang="sr-Latn-RS" b="1" dirty="0">
                <a:latin typeface="Candara" panose="020E0502030303020204" pitchFamily="34" charset="0"/>
                <a:cs typeface="Latha" pitchFamily="34" charset="0"/>
              </a:rPr>
              <a:t>P</a:t>
            </a:r>
            <a:r>
              <a:rPr lang="hr-HR" altLang="sr-Latn-RS" b="1" dirty="0" err="1">
                <a:latin typeface="Candara" panose="020E0502030303020204" pitchFamily="34" charset="0"/>
                <a:cs typeface="Latha" pitchFamily="34" charset="0"/>
              </a:rPr>
              <a:t>oziv</a:t>
            </a:r>
            <a:r>
              <a:rPr lang="hr-HR" altLang="sr-Latn-RS" b="1" dirty="0">
                <a:latin typeface="Candara" panose="020E0502030303020204" pitchFamily="34" charset="0"/>
                <a:cs typeface="Latha" pitchFamily="34" charset="0"/>
              </a:rPr>
              <a:t> za dostavu projektnih </a:t>
            </a:r>
            <a:r>
              <a:rPr lang="hr-HR" altLang="sr-Latn-RS" b="1" dirty="0" smtClean="0">
                <a:latin typeface="Candara" panose="020E0502030303020204" pitchFamily="34" charset="0"/>
                <a:cs typeface="Latha" pitchFamily="34" charset="0"/>
              </a:rPr>
              <a:t>prijedloga za</a:t>
            </a: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altLang="sr-Latn-RS" b="1" dirty="0" smtClean="0">
                <a:latin typeface="Candara" panose="020E0502030303020204" pitchFamily="34" charset="0"/>
                <a:cs typeface="Latha" pitchFamily="34" charset="0"/>
              </a:rPr>
              <a:t>sanaciju i zatvaranje odlagališta </a:t>
            </a: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altLang="sr-Latn-RS" sz="1600" b="1" dirty="0" smtClean="0">
                <a:latin typeface="Candara" panose="020E0502030303020204" pitchFamily="34" charset="0"/>
                <a:cs typeface="Latha" pitchFamily="34" charset="0"/>
              </a:rPr>
              <a:t>(KK.06.3.1.04</a:t>
            </a:r>
            <a:r>
              <a:rPr lang="hr-HR" altLang="sr-Latn-RS" sz="1600" b="1" dirty="0">
                <a:latin typeface="Candara" panose="020E0502030303020204" pitchFamily="34" charset="0"/>
                <a:cs typeface="Latha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hr-HR" altLang="sr-Latn-RS" dirty="0">
              <a:latin typeface="+mn-lt"/>
              <a:cs typeface="Latha" pitchFamily="34" charset="0"/>
            </a:endParaRP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</a:pPr>
            <a:r>
              <a:rPr lang="hr-HR" altLang="sr-Latn-RS" sz="1600" dirty="0">
                <a:latin typeface="Candara" panose="020E0502030303020204" pitchFamily="34" charset="0"/>
                <a:cs typeface="Latha" pitchFamily="34" charset="0"/>
              </a:rPr>
              <a:t>Zagreb, </a:t>
            </a:r>
            <a:r>
              <a:rPr lang="hr-HR" altLang="sr-Latn-RS" sz="1600" dirty="0" smtClean="0">
                <a:latin typeface="Candara" panose="020E0502030303020204" pitchFamily="34" charset="0"/>
                <a:cs typeface="Latha" pitchFamily="34" charset="0"/>
              </a:rPr>
              <a:t>3. srpnja 2017.</a:t>
            </a:r>
            <a:endParaRPr lang="en-US" altLang="sr-Latn-RS" sz="1600" dirty="0">
              <a:latin typeface="Candara" panose="020E0502030303020204" pitchFamily="34" charset="0"/>
              <a:cs typeface="Latha" pitchFamily="34" charset="0"/>
            </a:endParaRPr>
          </a:p>
        </p:txBody>
      </p:sp>
      <p:sp>
        <p:nvSpPr>
          <p:cNvPr id="6149" name="Subtitle 2"/>
          <p:cNvSpPr txBox="1">
            <a:spLocks/>
          </p:cNvSpPr>
          <p:nvPr/>
        </p:nvSpPr>
        <p:spPr bwMode="auto">
          <a:xfrm>
            <a:off x="1862137" y="3832501"/>
            <a:ext cx="292576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en-US" altLang="sr-Latn-RS" sz="1100" b="1">
              <a:cs typeface="Latha" pitchFamily="34" charset="0"/>
            </a:endParaRPr>
          </a:p>
        </p:txBody>
      </p:sp>
      <p:pic>
        <p:nvPicPr>
          <p:cNvPr id="6150" name="Picture 2" descr="paper clip priorit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01600"/>
            <a:ext cx="16732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514350" y="479272"/>
            <a:ext cx="8099425" cy="3834174"/>
          </a:xfrm>
        </p:spPr>
        <p:txBody>
          <a:bodyPr/>
          <a:lstStyle/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i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shođen pravomoćni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akt na temelju kojeg se može započeti građenje odnosno radovi na sanaciji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odlagališta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r</a:t>
            </a:r>
            <a:r>
              <a:rPr lang="vi-VN" altLang="sr-Latn-RS" sz="2200" dirty="0" smtClean="0">
                <a:latin typeface="Candara" panose="020E0502030303020204" pitchFamily="34" charset="0"/>
                <a:cs typeface="VladaRHSans Reg" charset="0"/>
              </a:rPr>
              <a:t>iješen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i</a:t>
            </a:r>
            <a:r>
              <a:rPr lang="vi-VN" altLang="sr-Latn-RS" sz="2200" dirty="0" smtClean="0">
                <a:latin typeface="Candara" panose="020E0502030303020204" pitchFamily="34" charset="0"/>
                <a:cs typeface="VladaRHSans Reg" charset="0"/>
              </a:rPr>
              <a:t> imovinsko-pravn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i</a:t>
            </a:r>
            <a:r>
              <a:rPr lang="vi-VN" altLang="sr-Latn-RS" sz="2200" dirty="0" smtClean="0">
                <a:latin typeface="Candara" panose="020E0502030303020204" pitchFamily="34" charset="0"/>
                <a:cs typeface="VladaRHSans Reg" charset="0"/>
              </a:rPr>
              <a:t> odnos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i (</a:t>
            </a:r>
            <a:r>
              <a:rPr lang="hr-HR" altLang="sr-Latn-RS" sz="2200" i="1" dirty="0" smtClean="0">
                <a:latin typeface="Candara" panose="020E0502030303020204" pitchFamily="34" charset="0"/>
                <a:cs typeface="VladaRHSans Reg" charset="0"/>
              </a:rPr>
              <a:t>Prijavitelj posjeduje vlasnički list iz kojeg je vidljivo vlasništvo ili pravo građenja za sve katastarske čestice u obuhvatu zahvata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prijavitelj će osigurati potrebna sredstva za provedbu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mjera monitoringa (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sukladno Rješenju o prihvatljivosti zahvata za okoliš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4FB1477-95A9-428C-91D6-34061E6E7EFD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7682" y="691843"/>
            <a:ext cx="7413128" cy="3303588"/>
          </a:xfrm>
        </p:spPr>
        <p:txBody>
          <a:bodyPr/>
          <a:lstStyle/>
          <a:p>
            <a:pPr algn="ctr">
              <a:buClr>
                <a:srgbClr val="B0CB1F"/>
              </a:buClr>
              <a:defRPr/>
            </a:pPr>
            <a:r>
              <a:rPr lang="hr-HR" altLang="sr-Latn-RS" sz="2800" b="1" dirty="0">
                <a:latin typeface="Candara" panose="020E0502030303020204" pitchFamily="34" charset="0"/>
                <a:cs typeface="VladaRHSans Med" charset="0"/>
              </a:rPr>
              <a:t>UKUPNA RASPOLOŽIVA </a:t>
            </a:r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SREDSTVA</a:t>
            </a:r>
          </a:p>
          <a:p>
            <a:pPr marL="342900" indent="-342900" algn="ctr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b="1" dirty="0" smtClean="0">
                <a:latin typeface="Candara" panose="020E0502030303020204" pitchFamily="34" charset="0"/>
              </a:rPr>
              <a:t>80 </a:t>
            </a:r>
            <a:r>
              <a:rPr lang="hr-HR" b="1" dirty="0" err="1">
                <a:latin typeface="Candara" panose="020E0502030303020204" pitchFamily="34" charset="0"/>
              </a:rPr>
              <a:t>mil</a:t>
            </a:r>
            <a:r>
              <a:rPr lang="hr-HR" b="1" dirty="0" smtClean="0">
                <a:latin typeface="Candara" panose="020E0502030303020204" pitchFamily="34" charset="0"/>
              </a:rPr>
              <a:t>. kn</a:t>
            </a:r>
            <a:r>
              <a:rPr lang="vi-VN" b="1" dirty="0" smtClean="0">
                <a:latin typeface="Candara" panose="020E0502030303020204" pitchFamily="34" charset="0"/>
              </a:rPr>
              <a:t> </a:t>
            </a:r>
            <a:r>
              <a:rPr lang="vi-VN" b="1" dirty="0">
                <a:latin typeface="Candara" panose="020E0502030303020204" pitchFamily="34" charset="0"/>
              </a:rPr>
              <a:t>iz </a:t>
            </a:r>
            <a:r>
              <a:rPr lang="hr-HR" b="1" dirty="0">
                <a:latin typeface="Candara" panose="020E0502030303020204" pitchFamily="34" charset="0"/>
              </a:rPr>
              <a:t>Kohezijskog fonda</a:t>
            </a:r>
          </a:p>
          <a:p>
            <a:pPr>
              <a:buClr>
                <a:srgbClr val="B0CB1F"/>
              </a:buClr>
              <a:defRPr/>
            </a:pPr>
            <a:endParaRPr lang="hr-HR" sz="2800" b="1" dirty="0" smtClean="0">
              <a:latin typeface="Candara" panose="020E0502030303020204" pitchFamily="34" charset="0"/>
            </a:endParaRPr>
          </a:p>
          <a:p>
            <a:pPr algn="ctr">
              <a:buClr>
                <a:srgbClr val="B0CB1F"/>
              </a:buClr>
              <a:defRPr/>
            </a:pPr>
            <a:r>
              <a:rPr lang="hr-HR" sz="2800" b="1" dirty="0" smtClean="0">
                <a:latin typeface="Candara" panose="020E0502030303020204" pitchFamily="34" charset="0"/>
              </a:rPr>
              <a:t>IZNOS </a:t>
            </a:r>
            <a:r>
              <a:rPr lang="hr-HR" sz="2800" b="1" dirty="0">
                <a:latin typeface="Candara" panose="020E0502030303020204" pitchFamily="34" charset="0"/>
              </a:rPr>
              <a:t>SREDSTAVA PO </a:t>
            </a:r>
            <a:r>
              <a:rPr lang="hr-HR" sz="2800" b="1" dirty="0" smtClean="0">
                <a:latin typeface="Candara" panose="020E0502030303020204" pitchFamily="34" charset="0"/>
              </a:rPr>
              <a:t>PRIJAVITELJU</a:t>
            </a:r>
          </a:p>
          <a:p>
            <a:pPr marL="342900" indent="-342900" algn="ctr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b="1" dirty="0" smtClean="0">
                <a:latin typeface="Candara" panose="020E0502030303020204" pitchFamily="34" charset="0"/>
              </a:rPr>
              <a:t>najniži iznos 1,875 </a:t>
            </a:r>
            <a:r>
              <a:rPr lang="hr-HR" b="1" dirty="0" err="1" smtClean="0">
                <a:latin typeface="Candara" panose="020E0502030303020204" pitchFamily="34" charset="0"/>
              </a:rPr>
              <a:t>mil</a:t>
            </a:r>
            <a:r>
              <a:rPr lang="hr-HR" b="1" dirty="0" smtClean="0">
                <a:latin typeface="Candara" panose="020E0502030303020204" pitchFamily="34" charset="0"/>
              </a:rPr>
              <a:t>. kn</a:t>
            </a:r>
            <a:endParaRPr lang="hr-HR" b="1" dirty="0">
              <a:latin typeface="Candara" panose="020E0502030303020204" pitchFamily="34" charset="0"/>
            </a:endParaRPr>
          </a:p>
          <a:p>
            <a:pPr marL="342900" indent="-342900" algn="ctr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b="1" dirty="0" smtClean="0">
                <a:latin typeface="Candara" panose="020E0502030303020204" pitchFamily="34" charset="0"/>
              </a:rPr>
              <a:t>najviši </a:t>
            </a:r>
            <a:r>
              <a:rPr lang="hr-HR" b="1" dirty="0">
                <a:latin typeface="Candara" panose="020E0502030303020204" pitchFamily="34" charset="0"/>
              </a:rPr>
              <a:t>iznos </a:t>
            </a:r>
            <a:r>
              <a:rPr lang="hr-HR" b="1" dirty="0" smtClean="0">
                <a:latin typeface="Candara" panose="020E0502030303020204" pitchFamily="34" charset="0"/>
              </a:rPr>
              <a:t>30,0 </a:t>
            </a:r>
            <a:r>
              <a:rPr lang="hr-HR" b="1" dirty="0" err="1" smtClean="0">
                <a:latin typeface="Candara" panose="020E0502030303020204" pitchFamily="34" charset="0"/>
              </a:rPr>
              <a:t>mil</a:t>
            </a:r>
            <a:r>
              <a:rPr lang="hr-HR" b="1" dirty="0" smtClean="0">
                <a:latin typeface="Candara" panose="020E0502030303020204" pitchFamily="34" charset="0"/>
              </a:rPr>
              <a:t>. kn</a:t>
            </a:r>
            <a:endParaRPr lang="hr-HR" b="1" dirty="0">
              <a:latin typeface="Candara" panose="020E0502030303020204" pitchFamily="34" charset="0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AD59C61-02DD-4FE9-B011-31AF5AAB7EDF}" type="slidenum">
              <a:rPr lang="en-US" altLang="sr-Latn-RS" smtClean="0">
                <a:solidFill>
                  <a:schemeClr val="bg1"/>
                </a:solidFill>
              </a:rPr>
              <a:pPr eaLnBrk="1" hangingPunct="1"/>
              <a:t>10</a:t>
            </a:fld>
            <a:endParaRPr lang="en-US" altLang="sr-Latn-R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7373" y="466973"/>
            <a:ext cx="7770910" cy="3906243"/>
          </a:xfrm>
        </p:spPr>
        <p:txBody>
          <a:bodyPr/>
          <a:lstStyle/>
          <a:p>
            <a:pPr>
              <a:buClr>
                <a:srgbClr val="B0CB1F"/>
              </a:buClr>
              <a:defRPr/>
            </a:pPr>
            <a:r>
              <a:rPr lang="hr-HR" altLang="sr-Latn-RS" b="1" dirty="0">
                <a:latin typeface="Candara" panose="020E0502030303020204" pitchFamily="34" charset="0"/>
                <a:cs typeface="VladaRHSans Med" charset="0"/>
              </a:rPr>
              <a:t>INTENZITET BESPOVRATNIH SREDSTAVA KF-a</a:t>
            </a:r>
            <a:endParaRPr lang="hr-HR" dirty="0" smtClean="0">
              <a:latin typeface="Candara" panose="020E0502030303020204" pitchFamily="34" charset="0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Candara" panose="020E0502030303020204" pitchFamily="34" charset="0"/>
              </a:rPr>
              <a:t>iznos </a:t>
            </a:r>
            <a:r>
              <a:rPr lang="hr-HR" dirty="0">
                <a:latin typeface="Candara" panose="020E0502030303020204" pitchFamily="34" charset="0"/>
              </a:rPr>
              <a:t>bespovratnih sredstava KF-a po </a:t>
            </a:r>
            <a:r>
              <a:rPr lang="hr-HR" dirty="0" smtClean="0">
                <a:latin typeface="Candara" panose="020E0502030303020204" pitchFamily="34" charset="0"/>
              </a:rPr>
              <a:t>pojedinom </a:t>
            </a:r>
            <a:r>
              <a:rPr lang="hr-HR" dirty="0">
                <a:latin typeface="Candara" panose="020E0502030303020204" pitchFamily="34" charset="0"/>
              </a:rPr>
              <a:t>projektnom prijedlogu </a:t>
            </a:r>
            <a:r>
              <a:rPr lang="hr-HR" dirty="0" smtClean="0">
                <a:latin typeface="Candara" panose="020E0502030303020204" pitchFamily="34" charset="0"/>
              </a:rPr>
              <a:t>je </a:t>
            </a:r>
            <a:r>
              <a:rPr lang="hr-HR" dirty="0" err="1" smtClean="0">
                <a:latin typeface="Candara" panose="020E0502030303020204" pitchFamily="34" charset="0"/>
              </a:rPr>
              <a:t>max</a:t>
            </a:r>
            <a:r>
              <a:rPr lang="hr-HR" dirty="0" smtClean="0">
                <a:latin typeface="Candara" panose="020E0502030303020204" pitchFamily="34" charset="0"/>
              </a:rPr>
              <a:t>. 85</a:t>
            </a:r>
            <a:r>
              <a:rPr lang="hr-HR" dirty="0">
                <a:latin typeface="Candara" panose="020E0502030303020204" pitchFamily="34" charset="0"/>
              </a:rPr>
              <a:t>% </a:t>
            </a:r>
            <a:r>
              <a:rPr lang="hr-HR" dirty="0" smtClean="0">
                <a:latin typeface="Candara" panose="020E0502030303020204" pitchFamily="34" charset="0"/>
              </a:rPr>
              <a:t>od </a:t>
            </a:r>
            <a:r>
              <a:rPr lang="hr-HR" dirty="0">
                <a:latin typeface="Candara" panose="020E0502030303020204" pitchFamily="34" charset="0"/>
              </a:rPr>
              <a:t>ukupnog iznosa prihvatljivih troškova </a:t>
            </a:r>
            <a:r>
              <a:rPr lang="hr-HR" dirty="0" smtClean="0">
                <a:latin typeface="Candara" panose="020E0502030303020204" pitchFamily="34" charset="0"/>
              </a:rPr>
              <a:t>projekta</a:t>
            </a:r>
            <a:endParaRPr lang="hr-HR" dirty="0">
              <a:latin typeface="Candara" panose="020E0502030303020204" pitchFamily="34" charset="0"/>
            </a:endParaRPr>
          </a:p>
          <a:p>
            <a:pPr marL="342900" indent="-342900">
              <a:lnSpc>
                <a:spcPts val="18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dirty="0" smtClean="0">
              <a:latin typeface="Candara" panose="020E0502030303020204" pitchFamily="34" charset="0"/>
            </a:endParaRPr>
          </a:p>
          <a:p>
            <a:pPr>
              <a:buClr>
                <a:srgbClr val="B0CB1F"/>
              </a:buClr>
              <a:defRPr/>
            </a:pPr>
            <a:r>
              <a:rPr lang="hr-HR" b="1" dirty="0" smtClean="0">
                <a:latin typeface="Candara" panose="020E0502030303020204" pitchFamily="34" charset="0"/>
              </a:rPr>
              <a:t>RETROAKTIVNO FINANCIRANJE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Candara" panose="020E0502030303020204" pitchFamily="34" charset="0"/>
              </a:rPr>
              <a:t>NISU prihvatljive aktivnosti koje su već počele ili su završene prije donošenja Odluke o financiranju</a:t>
            </a:r>
            <a:endParaRPr lang="hr-HR" u="sng" dirty="0">
              <a:latin typeface="Candara" panose="020E0502030303020204" pitchFamily="34" charset="0"/>
            </a:endParaRPr>
          </a:p>
        </p:txBody>
      </p:sp>
      <p:sp>
        <p:nvSpPr>
          <p:cNvPr id="1843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1CC309B-876E-4AC7-B307-7221AD84A02F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11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93725"/>
          </a:xfrm>
        </p:spPr>
        <p:txBody>
          <a:bodyPr/>
          <a:lstStyle/>
          <a:p>
            <a:pPr algn="ctr"/>
            <a:r>
              <a:rPr lang="hr-HR" altLang="sr-Latn-RS" sz="2400" b="1" dirty="0" smtClean="0">
                <a:latin typeface="Candara" panose="020E0502030303020204" pitchFamily="34" charset="0"/>
                <a:cs typeface="VladaRHSans Med" charset="0"/>
              </a:rPr>
              <a:t>ADMINISTRATIVNE INFORMACIJE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5128" y="643233"/>
            <a:ext cx="8228974" cy="3928767"/>
          </a:xfrm>
        </p:spPr>
        <p:txBody>
          <a:bodyPr/>
          <a:lstStyle/>
          <a:p>
            <a:pPr>
              <a:buClr>
                <a:srgbClr val="B0CB1F"/>
              </a:buClr>
              <a:defRPr/>
            </a:pPr>
            <a:r>
              <a:rPr lang="hr-HR" b="1" dirty="0" smtClean="0">
                <a:latin typeface="Candara" panose="020E0502030303020204" pitchFamily="34" charset="0"/>
              </a:rPr>
              <a:t>Razdoblje </a:t>
            </a:r>
            <a:r>
              <a:rPr lang="hr-HR" b="1" dirty="0">
                <a:latin typeface="Candara" panose="020E0502030303020204" pitchFamily="34" charset="0"/>
              </a:rPr>
              <a:t>dostave projekta</a:t>
            </a:r>
            <a:r>
              <a:rPr lang="hr-HR" b="1" dirty="0" smtClean="0">
                <a:latin typeface="Candara" panose="020E0502030303020204" pitchFamily="34" charset="0"/>
              </a:rPr>
              <a:t>:</a:t>
            </a:r>
          </a:p>
          <a:p>
            <a:pPr marL="342900" indent="-342900"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Candara" panose="020E0502030303020204" pitchFamily="34" charset="0"/>
              </a:rPr>
              <a:t>Poziv objavljen 08.06.2017. na </a:t>
            </a:r>
            <a:r>
              <a:rPr lang="hr-HR" dirty="0" smtClean="0">
                <a:latin typeface="Candara" panose="020E0502030303020204" pitchFamily="34" charset="0"/>
                <a:hlinkClick r:id="rId2"/>
              </a:rPr>
              <a:t>www.strukturnifondovi.hr</a:t>
            </a:r>
            <a:endParaRPr lang="hr-HR" dirty="0" smtClean="0">
              <a:latin typeface="Candara" panose="020E0502030303020204" pitchFamily="34" charset="0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Candara" panose="020E0502030303020204" pitchFamily="34" charset="0"/>
              </a:rPr>
              <a:t>R</a:t>
            </a:r>
            <a:r>
              <a:rPr lang="hr-HR" dirty="0" smtClean="0">
                <a:latin typeface="Candara" panose="020E0502030303020204" pitchFamily="34" charset="0"/>
              </a:rPr>
              <a:t>ok </a:t>
            </a:r>
            <a:r>
              <a:rPr lang="hr-HR" dirty="0">
                <a:latin typeface="Candara" panose="020E0502030303020204" pitchFamily="34" charset="0"/>
              </a:rPr>
              <a:t>za podnošenje projektnih prijedloga </a:t>
            </a:r>
            <a:r>
              <a:rPr lang="hr-HR" dirty="0" smtClean="0">
                <a:latin typeface="Candara" panose="020E0502030303020204" pitchFamily="34" charset="0"/>
              </a:rPr>
              <a:t>istječe iskorištenjem raspoloživih financijskih sredstava</a:t>
            </a:r>
            <a:r>
              <a:rPr lang="hr-HR" dirty="0">
                <a:latin typeface="Candara" panose="020E0502030303020204" pitchFamily="34" charset="0"/>
              </a:rPr>
              <a:t> </a:t>
            </a:r>
            <a:r>
              <a:rPr lang="hr-HR" dirty="0" smtClean="0">
                <a:latin typeface="Candara" panose="020E0502030303020204" pitchFamily="34" charset="0"/>
              </a:rPr>
              <a:t>a </a:t>
            </a:r>
            <a:r>
              <a:rPr lang="hr-HR" dirty="0">
                <a:latin typeface="Candara" panose="020E0502030303020204" pitchFamily="34" charset="0"/>
              </a:rPr>
              <a:t>najkasnije </a:t>
            </a:r>
            <a:r>
              <a:rPr lang="hr-HR" dirty="0" smtClean="0">
                <a:latin typeface="Candara" panose="020E0502030303020204" pitchFamily="34" charset="0"/>
              </a:rPr>
              <a:t>31.12.2018.</a:t>
            </a:r>
          </a:p>
          <a:p>
            <a:pPr>
              <a:buClr>
                <a:srgbClr val="B0CB1F"/>
              </a:buClr>
              <a:defRPr/>
            </a:pPr>
            <a:r>
              <a:rPr lang="hr-HR" b="1" dirty="0">
                <a:latin typeface="Candara" panose="020E0502030303020204" pitchFamily="34" charset="0"/>
              </a:rPr>
              <a:t>Način prijave:</a:t>
            </a:r>
          </a:p>
          <a:p>
            <a:pPr marL="342900" indent="-342900">
              <a:spcBef>
                <a:spcPts val="0"/>
              </a:spcBef>
              <a:buClr>
                <a:srgbClr val="B0CB1F"/>
              </a:buClr>
              <a:buFont typeface="Arial" panose="020B0604020202020204" pitchFamily="34" charset="0"/>
              <a:buChar char="•"/>
              <a:defRPr/>
            </a:pPr>
            <a:r>
              <a:rPr lang="hr-HR" dirty="0" smtClean="0">
                <a:latin typeface="Candara" panose="020E0502030303020204" pitchFamily="34" charset="0"/>
              </a:rPr>
              <a:t>Preporučenom </a:t>
            </a:r>
            <a:r>
              <a:rPr lang="hr-HR" dirty="0">
                <a:latin typeface="Candara" panose="020E0502030303020204" pitchFamily="34" charset="0"/>
              </a:rPr>
              <a:t>poštanskom pošiljkom ili osobnom </a:t>
            </a:r>
            <a:r>
              <a:rPr lang="hr-HR" dirty="0" smtClean="0">
                <a:latin typeface="Candara" panose="020E0502030303020204" pitchFamily="34" charset="0"/>
              </a:rPr>
              <a:t>dostavom u MZOE</a:t>
            </a:r>
            <a:endParaRPr lang="hr-HR" dirty="0">
              <a:latin typeface="Candara" panose="020E0502030303020204" pitchFamily="34" charset="0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u="sng" dirty="0">
              <a:latin typeface="+mn-lt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12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1227" y="413634"/>
            <a:ext cx="8192328" cy="3951632"/>
          </a:xfrm>
        </p:spPr>
        <p:txBody>
          <a:bodyPr/>
          <a:lstStyle/>
          <a:p>
            <a:pPr algn="just">
              <a:defRPr/>
            </a:pPr>
            <a:r>
              <a:rPr lang="hr-HR" b="1" dirty="0">
                <a:latin typeface="Candara" panose="020E0502030303020204" pitchFamily="34" charset="0"/>
              </a:rPr>
              <a:t>Razdoblje provedbe </a:t>
            </a:r>
            <a:r>
              <a:rPr lang="hr-HR" b="1" dirty="0" smtClean="0">
                <a:latin typeface="Candara" panose="020E0502030303020204" pitchFamily="34" charset="0"/>
              </a:rPr>
              <a:t>projekta</a:t>
            </a:r>
          </a:p>
          <a:p>
            <a:pPr marL="342900" indent="-342900" algn="just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Candara" panose="020E0502030303020204" pitchFamily="34" charset="0"/>
              </a:rPr>
              <a:t>od </a:t>
            </a:r>
            <a:r>
              <a:rPr lang="hr-HR" dirty="0">
                <a:latin typeface="Candara" panose="020E0502030303020204" pitchFamily="34" charset="0"/>
              </a:rPr>
              <a:t>dana donošenja Odluke o </a:t>
            </a:r>
            <a:r>
              <a:rPr lang="hr-HR" dirty="0" smtClean="0">
                <a:latin typeface="Candara" panose="020E0502030303020204" pitchFamily="34" charset="0"/>
              </a:rPr>
              <a:t>financiranju, </a:t>
            </a:r>
            <a:r>
              <a:rPr lang="hr-HR" dirty="0">
                <a:latin typeface="Candara" panose="020E0502030303020204" pitchFamily="34" charset="0"/>
              </a:rPr>
              <a:t>a </a:t>
            </a:r>
            <a:r>
              <a:rPr lang="hr-HR" u="sng" dirty="0">
                <a:latin typeface="Candara" panose="020E0502030303020204" pitchFamily="34" charset="0"/>
              </a:rPr>
              <a:t>najkasnije </a:t>
            </a:r>
            <a:r>
              <a:rPr lang="hr-HR" u="sng" dirty="0" smtClean="0">
                <a:latin typeface="Candara" panose="020E0502030303020204" pitchFamily="34" charset="0"/>
              </a:rPr>
              <a:t>30 mj.</a:t>
            </a:r>
            <a:r>
              <a:rPr lang="hr-HR" dirty="0" smtClean="0">
                <a:latin typeface="Candara" panose="020E0502030303020204" pitchFamily="34" charset="0"/>
              </a:rPr>
              <a:t> od sklapanja </a:t>
            </a:r>
            <a:r>
              <a:rPr lang="hr-HR" dirty="0">
                <a:latin typeface="Candara" panose="020E0502030303020204" pitchFamily="34" charset="0"/>
              </a:rPr>
              <a:t>Ugovora o dodjeli bespovratnih sredstava, odnosno najkasnije do </a:t>
            </a:r>
            <a:r>
              <a:rPr lang="hr-HR" u="sng" dirty="0" smtClean="0">
                <a:latin typeface="Candara" panose="020E0502030303020204" pitchFamily="34" charset="0"/>
              </a:rPr>
              <a:t>31.12.2020</a:t>
            </a:r>
            <a:r>
              <a:rPr lang="hr-HR" u="sng" dirty="0">
                <a:latin typeface="Candara" panose="020E0502030303020204" pitchFamily="34" charset="0"/>
              </a:rPr>
              <a:t>.</a:t>
            </a:r>
            <a:r>
              <a:rPr lang="hr-HR" dirty="0">
                <a:latin typeface="Candara" panose="020E0502030303020204" pitchFamily="34" charset="0"/>
              </a:rPr>
              <a:t>, </a:t>
            </a:r>
            <a:r>
              <a:rPr lang="hr-HR" dirty="0" smtClean="0">
                <a:latin typeface="Candara" panose="020E0502030303020204" pitchFamily="34" charset="0"/>
              </a:rPr>
              <a:t>ovisno </a:t>
            </a:r>
            <a:r>
              <a:rPr lang="hr-HR" dirty="0">
                <a:latin typeface="Candara" panose="020E0502030303020204" pitchFamily="34" charset="0"/>
              </a:rPr>
              <a:t>što </a:t>
            </a:r>
            <a:r>
              <a:rPr lang="hr-HR" dirty="0" smtClean="0">
                <a:latin typeface="Candara" panose="020E0502030303020204" pitchFamily="34" charset="0"/>
              </a:rPr>
              <a:t>nastupi prije</a:t>
            </a:r>
          </a:p>
          <a:p>
            <a:pPr algn="just">
              <a:spcBef>
                <a:spcPts val="1800"/>
              </a:spcBef>
              <a:buClr>
                <a:srgbClr val="B0CB1F"/>
              </a:buClr>
              <a:defRPr/>
            </a:pPr>
            <a:r>
              <a:rPr lang="hr-HR" altLang="sr-Latn-RS" b="1" dirty="0" smtClean="0">
                <a:latin typeface="Candara" panose="020E0502030303020204" pitchFamily="34" charset="0"/>
                <a:cs typeface="VladaRHSans Med" charset="0"/>
              </a:rPr>
              <a:t>Pitanja </a:t>
            </a:r>
            <a:r>
              <a:rPr lang="hr-HR" altLang="sr-Latn-RS" b="1" dirty="0">
                <a:latin typeface="Candara" panose="020E0502030303020204" pitchFamily="34" charset="0"/>
                <a:cs typeface="VladaRHSans Med" charset="0"/>
              </a:rPr>
              <a:t>i odgovori</a:t>
            </a:r>
            <a:endParaRPr lang="hr-HR" b="1" dirty="0" smtClean="0">
              <a:latin typeface="Candara" panose="020E0502030303020204" pitchFamily="34" charset="0"/>
            </a:endParaRPr>
          </a:p>
          <a:p>
            <a:pPr marL="342900" indent="-342900" algn="just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Candara" panose="020E0502030303020204" pitchFamily="34" charset="0"/>
              </a:rPr>
              <a:t>p</a:t>
            </a:r>
            <a:r>
              <a:rPr lang="hr-HR" altLang="sr-Latn-RS" dirty="0" smtClean="0">
                <a:latin typeface="Candara" panose="020E0502030303020204" pitchFamily="34" charset="0"/>
              </a:rPr>
              <a:t>ostavljanje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pitanja s jasno naznačenom </a:t>
            </a:r>
            <a:r>
              <a:rPr lang="hr-HR" altLang="sr-Latn-RS" u="sng" dirty="0">
                <a:latin typeface="Candara" panose="020E0502030303020204" pitchFamily="34" charset="0"/>
                <a:cs typeface="VladaRHSans Reg" charset="0"/>
              </a:rPr>
              <a:t>referencom na Poziv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 dopušteno je </a:t>
            </a:r>
            <a:r>
              <a:rPr lang="hr-HR" altLang="sr-Latn-RS" b="1" dirty="0">
                <a:latin typeface="Candara" panose="020E0502030303020204" pitchFamily="34" charset="0"/>
                <a:cs typeface="VladaRHSans Reg" charset="0"/>
              </a:rPr>
              <a:t>isključivo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potencijalnim prijaviteljima na adresu e-pošte: </a:t>
            </a:r>
            <a:r>
              <a:rPr lang="hr-HR" altLang="sr-Latn-RS" u="sng" dirty="0" smtClean="0">
                <a:latin typeface="Candara" panose="020E0502030303020204" pitchFamily="34" charset="0"/>
                <a:cs typeface="VladaRHSans Reg" charset="0"/>
              </a:rPr>
              <a:t>goran.vrabec@mzoe.hr</a:t>
            </a:r>
            <a:endParaRPr lang="hr-HR" altLang="sr-Latn-RS" u="sng" dirty="0">
              <a:latin typeface="Candara" panose="020E0502030303020204" pitchFamily="34" charset="0"/>
              <a:cs typeface="VladaRHSans Reg" charset="0"/>
            </a:endParaRPr>
          </a:p>
          <a:p>
            <a:pPr>
              <a:buClr>
                <a:srgbClr val="B0CB1F"/>
              </a:buClr>
              <a:defRPr/>
            </a:pPr>
            <a:endParaRPr lang="hr-HR" b="1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13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93725"/>
          </a:xfrm>
        </p:spPr>
        <p:txBody>
          <a:bodyPr/>
          <a:lstStyle/>
          <a:p>
            <a:pPr algn="ctr"/>
            <a:r>
              <a:rPr lang="hr-HR" altLang="sr-Latn-RS" sz="2800" dirty="0" smtClean="0">
                <a:latin typeface="Candara" panose="020E0502030303020204" pitchFamily="34" charset="0"/>
                <a:cs typeface="VladaRHSans Med" charset="0"/>
              </a:rPr>
              <a:t>PRIHVATLJIVI TROŠKOVI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4350" y="744132"/>
            <a:ext cx="7985594" cy="3649958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roškovi </a:t>
            </a: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radova na sanaciji i zatvaranju 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odlagališta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 </a:t>
            </a: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stručnog nadzora 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građenja</a:t>
            </a:r>
            <a:endParaRPr lang="hr-HR" sz="2000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 usluge koordinatora zaštite na radu u fazi izvođenja radova (koordinator II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sz="2000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 upravljanja projektom kao troškovi savjetodavnih usluga koje pružaju vanjski 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konzultanti</a:t>
            </a:r>
            <a:endParaRPr lang="hr-HR" sz="2000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 aktivnosti promidžbe i vidljivosti (</a:t>
            </a:r>
            <a:r>
              <a:rPr lang="hr-HR" sz="2000" i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sukladno točki 6.7. uputa</a:t>
            </a: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Clr>
                <a:srgbClr val="B0CB1F"/>
              </a:buClr>
              <a:buSzPts val="1800"/>
              <a:buFont typeface="Wingdings" panose="05000000000000000000" pitchFamily="2" charset="2"/>
              <a:buChar char=""/>
            </a:pPr>
            <a:r>
              <a:rPr lang="hr-HR" sz="20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porez na dodanu vrijednost za koji Prijavitelj nema pravo ostvariti </a:t>
            </a:r>
            <a:r>
              <a:rPr lang="hr-HR" sz="2000" dirty="0" smtClean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odbitak</a:t>
            </a:r>
            <a:endParaRPr lang="hr-HR" sz="2000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lvl="0" indent="-269875" algn="just">
              <a:lnSpc>
                <a:spcPts val="2500"/>
              </a:lnSpc>
              <a:spcBef>
                <a:spcPts val="200"/>
              </a:spcBef>
              <a:spcAft>
                <a:spcPts val="600"/>
              </a:spcAft>
              <a:buClr>
                <a:srgbClr val="B0CB1F"/>
              </a:buClr>
              <a:buFont typeface="Wingdings" panose="05000000000000000000" pitchFamily="2" charset="2"/>
              <a:buChar char="§"/>
            </a:pPr>
            <a:endParaRPr lang="hr-HR" sz="2000" u="sng" dirty="0">
              <a:latin typeface="Candara" panose="020E0502030303020204" pitchFamily="34" charset="0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14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103368"/>
            <a:ext cx="8099425" cy="294198"/>
          </a:xfrm>
        </p:spPr>
        <p:txBody>
          <a:bodyPr/>
          <a:lstStyle/>
          <a:p>
            <a:pPr algn="ctr"/>
            <a:r>
              <a:rPr lang="hr-HR" altLang="sr-Latn-RS" sz="1800" b="1" dirty="0" smtClean="0">
                <a:latin typeface="Candara" panose="020E0502030303020204" pitchFamily="34" charset="0"/>
                <a:cs typeface="VladaRHSans Med" charset="0"/>
              </a:rPr>
              <a:t>UVJETI PRIHVATLJIVOSTI IZDATAKA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1617" y="397567"/>
            <a:ext cx="8570135" cy="4110824"/>
          </a:xfrm>
        </p:spPr>
        <p:txBody>
          <a:bodyPr/>
          <a:lstStyle/>
          <a:p>
            <a:pPr lvl="0">
              <a:lnSpc>
                <a:spcPts val="2000"/>
              </a:lnSpc>
              <a:spcBef>
                <a:spcPts val="0"/>
              </a:spcBef>
            </a:pPr>
            <a:r>
              <a:rPr lang="hr-H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Izdaci moraju ispunjavati uvjete prihvatljivosti sukladno Pravilniku o prihvatljivosti izdataka (NN 143/14) i </a:t>
            </a:r>
            <a:r>
              <a:rPr lang="hr-HR" sz="1400" b="1" dirty="0" err="1" smtClean="0">
                <a:solidFill>
                  <a:prstClr val="black"/>
                </a:solidFill>
                <a:latin typeface="Candara" panose="020E0502030303020204" pitchFamily="34" charset="0"/>
              </a:rPr>
              <a:t>UzP</a:t>
            </a:r>
            <a:r>
              <a:rPr lang="hr-H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:</a:t>
            </a:r>
            <a:endParaRPr lang="hr-HR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izdatak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je povezan i nastao je u okviru projekta, koji je u skladu s kriterijima utvrđenim od strane OPKK Odbora za praćenje, a za koji je preuzeta obveza u Ugovoru o dodjeli bespovratnih sredstava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i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zdatak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je nastao na razini Korisnika i plaćen je od strane Korisnika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biti povezani s troškovima nastalima za vrijeme trajanja (razdoblja) provedbe projekta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biti povezani i nastati u okviru projekta koji je odabran u okviru ovog Poziva, u skladu s kriterijima odabira, a za koji je preuzeta obveza u Ugovoru o dodjeli bespovratnih sredstava 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i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zdatak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je plaćen na temelju ugovora za radove i usluge dodijeljenih u skladu sa Zakonom o javnoj nabavi (NN 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120/16) /</a:t>
            </a:r>
            <a:r>
              <a:rPr lang="hr-HR" sz="1400" i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Detaljniji </a:t>
            </a:r>
            <a:r>
              <a:rPr lang="hr-HR" sz="1400" i="1" dirty="0">
                <a:solidFill>
                  <a:prstClr val="black"/>
                </a:solidFill>
                <a:latin typeface="Candara" panose="020E0502030303020204" pitchFamily="34" charset="0"/>
              </a:rPr>
              <a:t>Uvjeti za prihvatljivost izdataka projekta utvrđuju se u posebnom dijelu Ugovora o bespovratnim </a:t>
            </a:r>
            <a:r>
              <a:rPr lang="hr-HR" sz="1400" i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sredstvima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./</a:t>
            </a:r>
            <a:endParaRPr lang="hr-HR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i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zdatak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je stvaran, odnosno potkrijepljen računima ili računovodstvenim dokumentima jednake dokazne vrijednosti 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p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rojekt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ne dobiva pomoć iz drugog financijskog instrumenta Zajednice, u skladu sa zahtjevom iz čl. 54, st. 5 Opće Uredbe</a:t>
            </a:r>
          </a:p>
          <a:p>
            <a:pPr marL="182563" lvl="0" indent="-182563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/>
            </a:pP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i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zdatak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je nastao nakon donošenja Odluke o financiranju projekta, a najkasnije 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30 mjeseci </a:t>
            </a:r>
            <a:r>
              <a:rPr lang="hr-HR" sz="1400" dirty="0">
                <a:solidFill>
                  <a:prstClr val="black"/>
                </a:solidFill>
                <a:latin typeface="Candara" panose="020E0502030303020204" pitchFamily="34" charset="0"/>
              </a:rPr>
              <a:t>nakon sklapanja Ugovora o dodjeli bespovratnih sredstava, odnosno najkasnije do 31.12.2020. (ovisno što nastupi prije</a:t>
            </a:r>
            <a:r>
              <a:rPr lang="hr-H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)</a:t>
            </a:r>
          </a:p>
          <a:p>
            <a:pPr marL="182563" lvl="0" indent="-182563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/>
            </a:pPr>
            <a:endParaRPr lang="hr-HR" sz="1200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182563" lvl="0" indent="-182563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/>
            </a:pPr>
            <a:endParaRPr lang="hr-HR" sz="1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15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zervirano mjesto sadržaja 2"/>
          <p:cNvSpPr>
            <a:spLocks noGrp="1"/>
          </p:cNvSpPr>
          <p:nvPr>
            <p:ph idx="1"/>
          </p:nvPr>
        </p:nvSpPr>
        <p:spPr>
          <a:xfrm>
            <a:off x="514350" y="687377"/>
            <a:ext cx="8099425" cy="3263911"/>
          </a:xfrm>
        </p:spPr>
        <p:txBody>
          <a:bodyPr/>
          <a:lstStyle/>
          <a:p>
            <a:pPr algn="ctr">
              <a:spcBef>
                <a:spcPts val="575"/>
              </a:spcBef>
            </a:pPr>
            <a:endParaRPr lang="hr-HR" altLang="sr-Latn-RS" sz="2000" dirty="0" smtClean="0">
              <a:latin typeface="VladaRHSans Reg" charset="0"/>
              <a:cs typeface="VladaRHSans Reg" charset="0"/>
            </a:endParaRPr>
          </a:p>
          <a:p>
            <a:pPr algn="ctr">
              <a:spcBef>
                <a:spcPts val="575"/>
              </a:spcBef>
            </a:pPr>
            <a:endParaRPr lang="hr-HR" altLang="sr-Latn-RS" sz="3200" dirty="0" smtClean="0">
              <a:latin typeface="Candara" panose="020E0502030303020204" pitchFamily="34" charset="0"/>
              <a:cs typeface="VladaRHSans Reg" charset="0"/>
            </a:endParaRPr>
          </a:p>
          <a:p>
            <a:pPr algn="ctr">
              <a:spcBef>
                <a:spcPts val="575"/>
              </a:spcBef>
            </a:pPr>
            <a:r>
              <a:rPr lang="hr-HR" altLang="sr-Latn-RS" sz="3200" dirty="0" smtClean="0">
                <a:latin typeface="Candara" panose="020E0502030303020204" pitchFamily="34" charset="0"/>
                <a:cs typeface="VladaRHSans Reg" charset="0"/>
              </a:rPr>
              <a:t>Hvala na pažnji!</a:t>
            </a:r>
          </a:p>
          <a:p>
            <a:pPr>
              <a:spcBef>
                <a:spcPts val="575"/>
              </a:spcBef>
            </a:pPr>
            <a:endParaRPr lang="hr-HR" altLang="sr-Latn-RS" dirty="0" smtClean="0">
              <a:latin typeface="VladaRHSans Reg" charset="0"/>
              <a:cs typeface="VladaRHSans Reg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772FBEA-9D82-467C-9FCD-F822149A5A74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16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857250"/>
          </a:xfrm>
        </p:spPr>
        <p:txBody>
          <a:bodyPr/>
          <a:lstStyle/>
          <a:p>
            <a:pPr algn="ctr" eaLnBrk="1" hangingPunct="1"/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INFORMATIVNA RADIONICA</a:t>
            </a:r>
            <a:b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</a:br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Uvodne napomene</a:t>
            </a:r>
            <a:endParaRPr lang="en-US" altLang="sr-Latn-RS" sz="2800" b="1" dirty="0" smtClean="0">
              <a:latin typeface="Candara" panose="020E0502030303020204" pitchFamily="34" charset="0"/>
              <a:cs typeface="VladaRHSans Med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14350" y="1261241"/>
            <a:ext cx="8175603" cy="3055806"/>
          </a:xfrm>
        </p:spPr>
        <p:txBody>
          <a:bodyPr/>
          <a:lstStyle/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svrha radionice nije davanje prethodnog mišljenja u vezi s prihvatljivošću prijavitelja, projekta ili aktivnosti i troškova</a:t>
            </a:r>
          </a:p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r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adionica nije niti može biti zamjena za postupak odabira projektnog prijedloga</a:t>
            </a:r>
          </a:p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r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adionica 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se snima (audio snimak) u cilju pripreme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zapisnika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85064A9-11FA-4C4D-932A-35D2717CBCD7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36909" y="119818"/>
            <a:ext cx="8099425" cy="403597"/>
          </a:xfrm>
        </p:spPr>
        <p:txBody>
          <a:bodyPr/>
          <a:lstStyle/>
          <a:p>
            <a:pPr algn="ctr" eaLnBrk="1" hangingPunct="1"/>
            <a:r>
              <a:rPr lang="hr-HR" altLang="sr-Latn-RS" sz="2400" b="1" dirty="0" smtClean="0">
                <a:latin typeface="Candara" panose="020E0502030303020204" pitchFamily="34" charset="0"/>
                <a:cs typeface="VladaRHSans Med" charset="0"/>
              </a:rPr>
              <a:t>SANACIJA I ZATVARANJE ODLAGALIŠTA </a:t>
            </a:r>
            <a:endParaRPr lang="en-US" altLang="sr-Latn-RS" sz="2400" b="1" dirty="0" smtClean="0">
              <a:latin typeface="Candara" panose="020E0502030303020204" pitchFamily="34" charset="0"/>
              <a:cs typeface="VladaRHSans Med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8C6FE4D-373A-4F3F-8240-86C0E43E0B8B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270344" y="681071"/>
            <a:ext cx="8165990" cy="3752192"/>
          </a:xfrm>
        </p:spPr>
        <p:txBody>
          <a:bodyPr/>
          <a:lstStyle/>
          <a:p>
            <a:pPr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b="1" dirty="0" smtClean="0">
                <a:latin typeface="Candara" panose="020E0502030303020204" pitchFamily="34" charset="0"/>
                <a:cs typeface="VladaRHSans Reg" charset="0"/>
              </a:rPr>
              <a:t>vrsta poziva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 -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otvoreni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postupak u modalitetu trajnog poziva</a:t>
            </a:r>
          </a:p>
          <a:p>
            <a:pPr algn="just"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b="1" dirty="0">
                <a:latin typeface="Candara" panose="020E0502030303020204" pitchFamily="34" charset="0"/>
                <a:cs typeface="VladaRHSans Reg" charset="0"/>
              </a:rPr>
              <a:t>s</a:t>
            </a:r>
            <a:r>
              <a:rPr lang="hr-HR" altLang="sr-Latn-RS" b="1" dirty="0" smtClean="0">
                <a:latin typeface="Candara" panose="020E0502030303020204" pitchFamily="34" charset="0"/>
                <a:cs typeface="VladaRHSans Reg" charset="0"/>
              </a:rPr>
              <a:t>vrha poziva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 -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svrha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ovog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Poziva je kroz sanacije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i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zatvaranje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neusklađenih odlagališta neopasnog otpada doprinijeti ostvarenju ciljeva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OPKK-a te ispunjenju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pravne stečevine na temelju obveza iz Direktive 1999/31 o odlagalištima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otpada</a:t>
            </a:r>
          </a:p>
          <a:p>
            <a:pPr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b="1" dirty="0" smtClean="0">
                <a:latin typeface="Candara" panose="020E0502030303020204" pitchFamily="34" charset="0"/>
                <a:cs typeface="VladaRHSans Reg" charset="0"/>
              </a:rPr>
              <a:t>predmet poziva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- sanacija i zatvaranje odlagališta neopasnog otpada koja su prestala s radom nakon čega se na njima više neće odlagati otpad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0322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OČEKIVANI REZULTATI ULAGANJA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4047" y="990600"/>
            <a:ext cx="8159728" cy="3028950"/>
          </a:xfrm>
        </p:spPr>
        <p:txBody>
          <a:bodyPr/>
          <a:lstStyle/>
          <a:p>
            <a:pPr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Candara" panose="020E0502030303020204" pitchFamily="34" charset="0"/>
              </a:rPr>
              <a:t>p</a:t>
            </a:r>
            <a:r>
              <a:rPr lang="vi-VN" dirty="0" smtClean="0">
                <a:latin typeface="Candara" panose="020E0502030303020204" pitchFamily="34" charset="0"/>
              </a:rPr>
              <a:t>rojektni prijedlo</a:t>
            </a:r>
            <a:r>
              <a:rPr lang="hr-HR" dirty="0" smtClean="0">
                <a:latin typeface="Candara" panose="020E0502030303020204" pitchFamily="34" charset="0"/>
              </a:rPr>
              <a:t>g</a:t>
            </a:r>
            <a:r>
              <a:rPr lang="vi-VN" dirty="0" smtClean="0">
                <a:latin typeface="Candara" panose="020E0502030303020204" pitchFamily="34" charset="0"/>
              </a:rPr>
              <a:t> mora </a:t>
            </a:r>
            <a:r>
              <a:rPr lang="vi-VN" dirty="0">
                <a:latin typeface="Candara" panose="020E0502030303020204" pitchFamily="34" charset="0"/>
              </a:rPr>
              <a:t>rezultirati uspješno </a:t>
            </a:r>
            <a:r>
              <a:rPr lang="vi-VN" dirty="0" smtClean="0">
                <a:latin typeface="Candara" panose="020E0502030303020204" pitchFamily="34" charset="0"/>
              </a:rPr>
              <a:t>okončan</a:t>
            </a:r>
            <a:r>
              <a:rPr lang="hr-HR" dirty="0" smtClean="0">
                <a:latin typeface="Candara" panose="020E0502030303020204" pitchFamily="34" charset="0"/>
              </a:rPr>
              <a:t>om </a:t>
            </a:r>
            <a:r>
              <a:rPr lang="hr-HR" b="1" dirty="0" smtClean="0">
                <a:latin typeface="Candara" panose="020E0502030303020204" pitchFamily="34" charset="0"/>
              </a:rPr>
              <a:t>sanacijom i</a:t>
            </a:r>
            <a:r>
              <a:rPr lang="hr-HR" dirty="0" smtClean="0">
                <a:latin typeface="Candara" panose="020E0502030303020204" pitchFamily="34" charset="0"/>
              </a:rPr>
              <a:t> </a:t>
            </a:r>
            <a:r>
              <a:rPr lang="hr-HR" b="1" dirty="0" smtClean="0">
                <a:latin typeface="Candara" panose="020E0502030303020204" pitchFamily="34" charset="0"/>
              </a:rPr>
              <a:t>zatvaranjem</a:t>
            </a:r>
            <a:r>
              <a:rPr lang="hr-HR" dirty="0" smtClean="0">
                <a:latin typeface="Candara" panose="020E0502030303020204" pitchFamily="34" charset="0"/>
              </a:rPr>
              <a:t> odlagališta </a:t>
            </a:r>
            <a:r>
              <a:rPr lang="vi-VN" dirty="0">
                <a:latin typeface="Candara" panose="020E0502030303020204" pitchFamily="34" charset="0"/>
              </a:rPr>
              <a:t>u zadanim vremenskim </a:t>
            </a:r>
            <a:r>
              <a:rPr lang="vi-VN" dirty="0" smtClean="0">
                <a:latin typeface="Candara" panose="020E0502030303020204" pitchFamily="34" charset="0"/>
              </a:rPr>
              <a:t>rokovima</a:t>
            </a:r>
            <a:r>
              <a:rPr lang="hr-HR" dirty="0" smtClean="0">
                <a:latin typeface="Candara" panose="020E0502030303020204" pitchFamily="34" charset="0"/>
              </a:rPr>
              <a:t>, te </a:t>
            </a:r>
            <a:r>
              <a:rPr lang="hr-HR" b="1" dirty="0" smtClean="0">
                <a:latin typeface="Candara" panose="020E0502030303020204" pitchFamily="34" charset="0"/>
              </a:rPr>
              <a:t>ishođenom uporabnom dozvolom</a:t>
            </a:r>
            <a:endParaRPr lang="hr-HR" b="1" dirty="0">
              <a:latin typeface="Calibri" panose="020F0502020204030204" pitchFamily="34" charset="0"/>
              <a:cs typeface="VladaRHSans Med"/>
            </a:endParaRP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F6EC5C-2B85-4963-AF12-2E73689A9076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9847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POKAZATELJI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514350" y="1002687"/>
            <a:ext cx="8099425" cy="2948601"/>
          </a:xfrm>
        </p:spPr>
        <p:txBody>
          <a:bodyPr/>
          <a:lstStyle/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u</a:t>
            </a:r>
            <a:r>
              <a:rPr lang="vi-VN" altLang="sr-Latn-RS" dirty="0" smtClean="0">
                <a:latin typeface="Candara" panose="020E0502030303020204" pitchFamily="34" charset="0"/>
                <a:cs typeface="VladaRHSans Reg" charset="0"/>
              </a:rPr>
              <a:t>kupn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a površina saniranog zemljišta</a:t>
            </a:r>
            <a:r>
              <a:rPr lang="vi-VN" altLang="sr-Latn-RS" dirty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vi-VN" altLang="sr-Latn-RS" dirty="0" smtClean="0">
                <a:latin typeface="Candara" panose="020E0502030303020204" pitchFamily="34" charset="0"/>
                <a:cs typeface="VladaRHSans Reg" charset="0"/>
              </a:rPr>
              <a:t>točn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o</a:t>
            </a:r>
            <a:r>
              <a:rPr lang="vi-VN" altLang="sr-Latn-RS" dirty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iskazana u </a:t>
            </a:r>
            <a:r>
              <a:rPr lang="vi-VN" altLang="sr-Latn-RS" dirty="0" smtClean="0">
                <a:latin typeface="Candara" panose="020E0502030303020204" pitchFamily="34" charset="0"/>
                <a:cs typeface="VladaRHSans Reg" charset="0"/>
              </a:rPr>
              <a:t>projektnom </a:t>
            </a:r>
            <a:r>
              <a:rPr lang="vi-VN" altLang="sr-Latn-RS" dirty="0">
                <a:latin typeface="Candara" panose="020E0502030303020204" pitchFamily="34" charset="0"/>
                <a:cs typeface="VladaRHSans Reg" charset="0"/>
              </a:rPr>
              <a:t>prijedlogu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kroz </a:t>
            </a:r>
            <a:r>
              <a:rPr lang="vi-VN" altLang="sr-Latn-RS" dirty="0" smtClean="0">
                <a:latin typeface="Candara" panose="020E0502030303020204" pitchFamily="34" charset="0"/>
                <a:cs typeface="VladaRHSans Reg" charset="0"/>
              </a:rPr>
              <a:t>površinu </a:t>
            </a:r>
            <a:r>
              <a:rPr lang="vi-VN" altLang="sr-Latn-RS" dirty="0">
                <a:latin typeface="Candara" panose="020E0502030303020204" pitchFamily="34" charset="0"/>
                <a:cs typeface="VladaRHSans Reg" charset="0"/>
              </a:rPr>
              <a:t>saniranog tijela </a:t>
            </a:r>
            <a:r>
              <a:rPr lang="vi-VN" altLang="sr-Latn-RS" dirty="0" smtClean="0">
                <a:latin typeface="Candara" panose="020E0502030303020204" pitchFamily="34" charset="0"/>
                <a:cs typeface="VladaRHSans Reg" charset="0"/>
              </a:rPr>
              <a:t>odlagališta</a:t>
            </a:r>
            <a:endParaRPr lang="hr-HR" altLang="sr-Latn-RS" dirty="0" smtClean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z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atvoreno </a:t>
            </a:r>
            <a:r>
              <a:rPr lang="hr-HR" altLang="sr-Latn-RS" dirty="0">
                <a:latin typeface="Candara" panose="020E0502030303020204" pitchFamily="34" charset="0"/>
                <a:cs typeface="VladaRHSans Reg" charset="0"/>
              </a:rPr>
              <a:t>i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sanirano odlagalište otpada s ishođenom uporabnom dozvolom</a:t>
            </a:r>
            <a:endParaRPr lang="hr-HR" altLang="sr-Latn-RS" dirty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 smtClean="0">
              <a:latin typeface="Candara" panose="020E0502030303020204" pitchFamily="34" charset="0"/>
              <a:cs typeface="VladaRHSans Reg" charset="0"/>
            </a:endParaRPr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E35CA6D-A8E8-4B66-94BF-A3F373761B85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88950"/>
          </a:xfrm>
        </p:spPr>
        <p:txBody>
          <a:bodyPr/>
          <a:lstStyle/>
          <a:p>
            <a:pPr algn="ctr"/>
            <a:r>
              <a:rPr lang="hr-HR" altLang="sr-Latn-RS" sz="2600" b="1" dirty="0" smtClean="0">
                <a:latin typeface="Candara" panose="020E0502030303020204" pitchFamily="34" charset="0"/>
                <a:cs typeface="VladaRHSans Med" charset="0"/>
              </a:rPr>
              <a:t>PRIHVATLJIVI PRIJAVITELJI</a:t>
            </a:r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>
          <a:xfrm>
            <a:off x="460353" y="695325"/>
            <a:ext cx="8078251" cy="3908479"/>
          </a:xfrm>
        </p:spPr>
        <p:txBody>
          <a:bodyPr/>
          <a:lstStyle/>
          <a:p>
            <a:pPr marL="342900" indent="-342900" algn="just"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pl-PL" altLang="sr-Latn-RS" sz="2200" u="sng" dirty="0" smtClean="0">
                <a:latin typeface="Candara" panose="020E0502030303020204" pitchFamily="34" charset="0"/>
                <a:cs typeface="VladaRHSans Reg" charset="0"/>
              </a:rPr>
              <a:t>isključivo JLS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p</a:t>
            </a:r>
            <a:r>
              <a:rPr lang="vi-VN" altLang="sr-Latn-RS" sz="2200" dirty="0" smtClean="0">
                <a:latin typeface="Candara" panose="020E0502030303020204" pitchFamily="34" charset="0"/>
                <a:cs typeface="VladaRHSans Reg" charset="0"/>
              </a:rPr>
              <a:t>oziv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om </a:t>
            </a:r>
            <a:r>
              <a:rPr lang="vi-VN" altLang="sr-Latn-RS" sz="2200" u="sng" dirty="0" smtClean="0">
                <a:latin typeface="Candara" panose="020E0502030303020204" pitchFamily="34" charset="0"/>
                <a:cs typeface="VladaRHSans Reg" charset="0"/>
              </a:rPr>
              <a:t>n</a:t>
            </a:r>
            <a:r>
              <a:rPr lang="hr-HR" altLang="sr-Latn-RS" sz="2200" u="sng" dirty="0" smtClean="0">
                <a:latin typeface="Candara" panose="020E0502030303020204" pitchFamily="34" charset="0"/>
                <a:cs typeface="VladaRHSans Reg" charset="0"/>
              </a:rPr>
              <a:t>ij</a:t>
            </a:r>
            <a:r>
              <a:rPr lang="vi-VN" altLang="sr-Latn-RS" sz="2200" u="sng" dirty="0" smtClean="0">
                <a:latin typeface="Candara" panose="020E0502030303020204" pitchFamily="34" charset="0"/>
                <a:cs typeface="VladaRHSans Reg" charset="0"/>
              </a:rPr>
              <a:t>e </a:t>
            </a:r>
            <a:r>
              <a:rPr lang="vi-VN" altLang="sr-Latn-RS" sz="2200" u="sng" dirty="0" smtClean="0">
                <a:latin typeface="Candara" panose="020E0502030303020204" pitchFamily="34" charset="0"/>
                <a:cs typeface="VladaRHSans Reg" charset="0"/>
              </a:rPr>
              <a:t>predviđ</a:t>
            </a:r>
            <a:r>
              <a:rPr lang="hr-HR" altLang="sr-Latn-RS" sz="2200" u="sng" dirty="0" err="1" smtClean="0">
                <a:latin typeface="Candara" panose="020E0502030303020204" pitchFamily="34" charset="0"/>
                <a:cs typeface="VladaRHSans Reg" charset="0"/>
              </a:rPr>
              <a:t>ena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vi-VN" altLang="sr-Latn-RS" sz="2200" dirty="0" smtClean="0">
                <a:latin typeface="Candara" panose="020E0502030303020204" pitchFamily="34" charset="0"/>
                <a:cs typeface="VladaRHSans Reg" charset="0"/>
              </a:rPr>
              <a:t>mogućnost prijave partnera</a:t>
            </a:r>
            <a:endParaRPr lang="hr-HR" altLang="sr-Latn-RS" sz="2200" dirty="0" smtClean="0">
              <a:latin typeface="Candara" panose="020E0502030303020204" pitchFamily="34" charset="0"/>
              <a:cs typeface="VladaRHSans Reg" charset="0"/>
            </a:endParaRPr>
          </a:p>
          <a:p>
            <a:pPr algn="ctr">
              <a:spcBef>
                <a:spcPts val="575"/>
              </a:spcBef>
              <a:buClr>
                <a:srgbClr val="B0CB1F"/>
              </a:buClr>
            </a:pPr>
            <a:r>
              <a:rPr lang="hr-HR" altLang="sr-Latn-RS" sz="2600" b="1" dirty="0" smtClean="0">
                <a:latin typeface="Candara" panose="020E0502030303020204" pitchFamily="34" charset="0"/>
                <a:cs typeface="VladaRHSans Med" charset="0"/>
              </a:rPr>
              <a:t>BROJ </a:t>
            </a:r>
            <a:r>
              <a:rPr lang="hr-HR" altLang="sr-Latn-RS" sz="2600" b="1" dirty="0">
                <a:latin typeface="Candara" panose="020E0502030303020204" pitchFamily="34" charset="0"/>
                <a:cs typeface="VladaRHSans Med" charset="0"/>
              </a:rPr>
              <a:t>PROJEKTNIH PRIJEDLOGA PO </a:t>
            </a:r>
            <a:r>
              <a:rPr lang="hr-HR" altLang="sr-Latn-RS" sz="2600" b="1" dirty="0" smtClean="0">
                <a:latin typeface="Candara" panose="020E0502030303020204" pitchFamily="34" charset="0"/>
                <a:cs typeface="VladaRHSans Med" charset="0"/>
              </a:rPr>
              <a:t>PRIJAVITELJU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sz="2000" b="1" dirty="0" smtClean="0">
                <a:latin typeface="Candara" panose="020E0502030303020204" pitchFamily="34" charset="0"/>
                <a:cs typeface="VladaRHSans Reg" charset="0"/>
              </a:rPr>
              <a:t>Jedan</a:t>
            </a:r>
            <a:r>
              <a:rPr lang="hr-HR" altLang="sr-Latn-RS" sz="2000" dirty="0" smtClean="0">
                <a:latin typeface="Candara" panose="020E0502030303020204" pitchFamily="34" charset="0"/>
                <a:cs typeface="VladaRHSans Reg" charset="0"/>
              </a:rPr>
              <a:t> </a:t>
            </a:r>
            <a:r>
              <a:rPr lang="hr-HR" altLang="sr-Latn-RS" sz="2000" dirty="0">
                <a:latin typeface="Candara" panose="020E0502030303020204" pitchFamily="34" charset="0"/>
                <a:cs typeface="VladaRHSans Reg" charset="0"/>
              </a:rPr>
              <a:t>ili </a:t>
            </a:r>
            <a:r>
              <a:rPr lang="hr-HR" altLang="sr-Latn-RS" sz="2000" b="1" dirty="0">
                <a:latin typeface="Candara" panose="020E0502030303020204" pitchFamily="34" charset="0"/>
                <a:cs typeface="VladaRHSans Reg" charset="0"/>
              </a:rPr>
              <a:t>više projektnih prijedloga </a:t>
            </a:r>
            <a:r>
              <a:rPr lang="hr-HR" altLang="sr-Latn-RS" sz="2000" dirty="0">
                <a:latin typeface="Candara" panose="020E0502030303020204" pitchFamily="34" charset="0"/>
                <a:cs typeface="VladaRHSans Reg" charset="0"/>
              </a:rPr>
              <a:t>za sanaciju i zatvaranje </a:t>
            </a:r>
            <a:r>
              <a:rPr lang="hr-HR" altLang="sr-Latn-RS" sz="2000" b="1" dirty="0">
                <a:latin typeface="Candara" panose="020E0502030303020204" pitchFamily="34" charset="0"/>
                <a:cs typeface="VladaRHSans Reg" charset="0"/>
              </a:rPr>
              <a:t>jednog ili više odlagališta</a:t>
            </a:r>
            <a:r>
              <a:rPr lang="hr-HR" altLang="sr-Latn-RS" sz="2000" dirty="0">
                <a:latin typeface="Candara" panose="020E0502030303020204" pitchFamily="34" charset="0"/>
                <a:cs typeface="VladaRHSans Reg" charset="0"/>
              </a:rPr>
              <a:t> neopasnog otpada koja su prestala s </a:t>
            </a:r>
            <a:r>
              <a:rPr lang="hr-HR" altLang="sr-Latn-RS" sz="2000" dirty="0" smtClean="0">
                <a:latin typeface="Candara" panose="020E0502030303020204" pitchFamily="34" charset="0"/>
                <a:cs typeface="VladaRHSans Reg" charset="0"/>
              </a:rPr>
              <a:t>radom, pri čemu se za </a:t>
            </a:r>
            <a:r>
              <a:rPr lang="hr-HR" altLang="sr-Latn-RS" sz="2000" dirty="0">
                <a:latin typeface="Candara" panose="020E0502030303020204" pitchFamily="34" charset="0"/>
                <a:cs typeface="VladaRHSans Reg" charset="0"/>
              </a:rPr>
              <a:t>svaki projekt sanacije i zatvaranja odlagališta mora podnijeti </a:t>
            </a:r>
            <a:r>
              <a:rPr lang="hr-HR" altLang="sr-Latn-RS" sz="2000" dirty="0" smtClean="0">
                <a:latin typeface="Candara" panose="020E0502030303020204" pitchFamily="34" charset="0"/>
                <a:cs typeface="VladaRHSans Reg" charset="0"/>
              </a:rPr>
              <a:t>kao </a:t>
            </a:r>
            <a:r>
              <a:rPr lang="hr-HR" altLang="sr-Latn-RS" sz="2000" b="1" dirty="0" smtClean="0">
                <a:latin typeface="Candara" panose="020E0502030303020204" pitchFamily="34" charset="0"/>
                <a:cs typeface="VladaRHSans Reg" charset="0"/>
              </a:rPr>
              <a:t>zaseban </a:t>
            </a:r>
            <a:r>
              <a:rPr lang="hr-HR" altLang="sr-Latn-RS" sz="2000" b="1" dirty="0">
                <a:latin typeface="Candara" panose="020E0502030303020204" pitchFamily="34" charset="0"/>
                <a:cs typeface="VladaRHSans Reg" charset="0"/>
              </a:rPr>
              <a:t>projektni </a:t>
            </a:r>
            <a:r>
              <a:rPr lang="hr-HR" altLang="sr-Latn-RS" sz="2000" b="1" dirty="0" smtClean="0">
                <a:latin typeface="Candara" panose="020E0502030303020204" pitchFamily="34" charset="0"/>
                <a:cs typeface="VladaRHSans Reg" charset="0"/>
              </a:rPr>
              <a:t>prijedlog</a:t>
            </a:r>
            <a:endParaRPr lang="hr-HR" altLang="sr-Latn-RS" sz="2000" dirty="0" smtClean="0">
              <a:latin typeface="Candara" panose="020E0502030303020204" pitchFamily="34" charset="0"/>
              <a:cs typeface="VladaRHSans Reg" charset="0"/>
            </a:endParaRPr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393616B-8378-4940-A1E1-88633EA5E5E1}" type="slidenum">
              <a:rPr lang="en-US" altLang="sr-Latn-RS" sz="10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sr-Latn-RS" sz="10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342900" y="317694"/>
            <a:ext cx="7998018" cy="652366"/>
          </a:xfrm>
        </p:spPr>
        <p:txBody>
          <a:bodyPr/>
          <a:lstStyle/>
          <a:p>
            <a:r>
              <a:rPr lang="hr-HR" altLang="sr-Latn-RS" sz="2800" b="1" dirty="0" smtClean="0">
                <a:latin typeface="Candara" panose="020E0502030303020204" pitchFamily="34" charset="0"/>
                <a:cs typeface="VladaRHSans Med" charset="0"/>
              </a:rPr>
              <a:t>PRIHVATLJIVE AKTIVNOSTI u sklopu ovog poziva: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342900" y="813501"/>
            <a:ext cx="8321828" cy="3648251"/>
          </a:xfrm>
        </p:spPr>
        <p:txBody>
          <a:bodyPr/>
          <a:lstStyle/>
          <a:p>
            <a:pPr marL="285750" indent="-28575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radovi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na sanaciji i zatvaranju odlagališta sukladno ishođenom pravomoćnom aktu na temelju kojeg mogu započeti građevinski radovi (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izvedba građevinskih i drugih </a:t>
            </a:r>
            <a:r>
              <a:rPr lang="hr-HR" altLang="sr-Latn-RS" sz="2200" i="1" dirty="0" smtClean="0">
                <a:latin typeface="Candara" panose="020E0502030303020204" pitchFamily="34" charset="0"/>
                <a:cs typeface="VladaRHSans Reg" charset="0"/>
              </a:rPr>
              <a:t>radova - pripremnih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, zemljanih, </a:t>
            </a:r>
            <a:r>
              <a:rPr lang="hr-HR" altLang="sr-Latn-RS" sz="2200" i="1" dirty="0" err="1">
                <a:latin typeface="Candara" panose="020E0502030303020204" pitchFamily="34" charset="0"/>
                <a:cs typeface="VladaRHSans Reg" charset="0"/>
              </a:rPr>
              <a:t>konstrukterskih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, instalaterskih, završnih te ugradnja građevnih proizvoda, opreme ili postrojenja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usluge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stručnog nadzora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građenja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usluge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koordinatora zaštite na radu u fazi izvođenja radova (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koordinator II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	</a:t>
            </a: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4EE356E-5864-4C87-9CA6-DC98EC92A71D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>
          <a:xfrm>
            <a:off x="451982" y="658550"/>
            <a:ext cx="8099425" cy="3695700"/>
          </a:xfrm>
        </p:spPr>
        <p:txBody>
          <a:bodyPr/>
          <a:lstStyle/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tehnička pomoć za upravljanje projektom (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angažiranje tvrtki koje će biti zadužene za poslove upravljanja i administraciju projektom te ostale aktivnosti povezane s upravljanjem projektom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aktivnosti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promidžbe i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vidljivosti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62C9140-67AB-4A8F-97A1-092DE4EF7480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27050"/>
          </a:xfrm>
        </p:spPr>
        <p:txBody>
          <a:bodyPr/>
          <a:lstStyle/>
          <a:p>
            <a:r>
              <a:rPr lang="hr-HR" altLang="sr-Latn-RS" sz="2400" b="1" dirty="0" smtClean="0">
                <a:latin typeface="Candara" panose="020E0502030303020204" pitchFamily="34" charset="0"/>
                <a:cs typeface="VladaRHSans Med" charset="0"/>
              </a:rPr>
              <a:t>OSNOVNI UVJETI koji se odnose na projekt koji se prijavljuje: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514350" y="681071"/>
            <a:ext cx="8099425" cy="3741772"/>
          </a:xfrm>
        </p:spPr>
        <p:txBody>
          <a:bodyPr/>
          <a:lstStyle/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s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lužbeno odlagalište neopasnog otpada prestalo je s radom;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d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 donošenja Odluke o financiranju projekt </a:t>
            </a:r>
            <a:r>
              <a:rPr lang="hr-HR" altLang="sr-Latn-RS" dirty="0" smtClean="0">
                <a:latin typeface="Candara" panose="020E0502030303020204" pitchFamily="34" charset="0"/>
                <a:cs typeface="VladaRHSans Reg" charset="0"/>
              </a:rPr>
              <a:t>NIJE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 započeo fizički ni financijski, niti je započeo postupak JN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o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dlagalište će se sanirati </a:t>
            </a:r>
            <a:r>
              <a:rPr lang="hr-HR" altLang="sr-Latn-RS" sz="2200" i="1" dirty="0" err="1" smtClean="0">
                <a:latin typeface="Candara" panose="020E0502030303020204" pitchFamily="34" charset="0"/>
                <a:cs typeface="VladaRHSans Reg" charset="0"/>
              </a:rPr>
              <a:t>in</a:t>
            </a:r>
            <a:r>
              <a:rPr lang="hr-HR" altLang="sr-Latn-RS" sz="2200" i="1" dirty="0" smtClean="0">
                <a:latin typeface="Candara" panose="020E0502030303020204" pitchFamily="34" charset="0"/>
                <a:cs typeface="VladaRHSans Reg" charset="0"/>
              </a:rPr>
              <a:t>-situ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 metodom, a tijekom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njegovog korištenja NIJE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odlagan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otpad preuzet nakon </a:t>
            </a:r>
            <a:r>
              <a:rPr lang="hr-HR" altLang="sr-Latn-RS" sz="2200" i="1" dirty="0">
                <a:latin typeface="Candara" panose="020E0502030303020204" pitchFamily="34" charset="0"/>
                <a:cs typeface="VladaRHSans Reg" charset="0"/>
              </a:rPr>
              <a:t>ex-situ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 sanacije nekog drugog 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odlagališta</a:t>
            </a: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p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redmet ovog Poziva </a:t>
            </a:r>
            <a:r>
              <a:rPr lang="hr-HR" altLang="sr-Latn-RS" sz="2200" dirty="0">
                <a:latin typeface="Candara" panose="020E0502030303020204" pitchFamily="34" charset="0"/>
                <a:cs typeface="VladaRHSans Reg" charset="0"/>
              </a:rPr>
              <a:t>NIJE sanacija lokacija onečišćenih otpadom odbačenim u okoliš (tzv. divlja odlagališta</a:t>
            </a:r>
            <a:r>
              <a:rPr lang="hr-HR" altLang="sr-Latn-RS" sz="2200" dirty="0" smtClean="0">
                <a:latin typeface="Candara" panose="020E0502030303020204" pitchFamily="34" charset="0"/>
                <a:cs typeface="VladaRHSans Reg" charset="0"/>
              </a:rPr>
              <a:t>)</a:t>
            </a:r>
            <a:endParaRPr lang="hr-HR" altLang="sr-Latn-RS" sz="2200" dirty="0">
              <a:latin typeface="Candara" panose="020E0502030303020204" pitchFamily="34" charset="0"/>
              <a:cs typeface="VladaRHSans Reg" charset="0"/>
            </a:endParaRPr>
          </a:p>
          <a:p>
            <a:pPr marL="342900" indent="-342900" algn="just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sz="2200" dirty="0" smtClean="0">
              <a:latin typeface="Candara" panose="020E050203030302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endParaRPr lang="hr-HR" altLang="sr-Latn-RS" dirty="0" smtClean="0">
              <a:latin typeface="Candara" panose="020E0502030303020204" pitchFamily="34" charset="0"/>
              <a:cs typeface="VladaRHSans Reg" charset="0"/>
            </a:endParaRPr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2CE48D-7E23-454E-A68A-308285BF4D6F}" type="slidenum">
              <a:rPr lang="en-US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sr-Latn-RS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1293</TotalTime>
  <Words>933</Words>
  <Application>Microsoft Office PowerPoint</Application>
  <PresentationFormat>Prikaz na zaslonu (16:9)</PresentationFormat>
  <Paragraphs>97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Candara</vt:lpstr>
      <vt:lpstr>Latha</vt:lpstr>
      <vt:lpstr>Neo Sans</vt:lpstr>
      <vt:lpstr>Neo Sans Medium</vt:lpstr>
      <vt:lpstr>Times New Roman</vt:lpstr>
      <vt:lpstr>VladaRHSans Med</vt:lpstr>
      <vt:lpstr>VladaRHSans Reg</vt:lpstr>
      <vt:lpstr>Wingdings</vt:lpstr>
      <vt:lpstr>Default Theme</vt:lpstr>
      <vt:lpstr>1_Default Theme</vt:lpstr>
      <vt:lpstr>PowerPoint prezentacija</vt:lpstr>
      <vt:lpstr>INFORMATIVNA RADIONICA Uvodne napomene</vt:lpstr>
      <vt:lpstr>SANACIJA I ZATVARANJE ODLAGALIŠTA </vt:lpstr>
      <vt:lpstr>OČEKIVANI REZULTATI ULAGANJA</vt:lpstr>
      <vt:lpstr>POKAZATELJI</vt:lpstr>
      <vt:lpstr>PRIHVATLJIVI PRIJAVITELJI</vt:lpstr>
      <vt:lpstr>PRIHVATLJIVE AKTIVNOSTI u sklopu ovog poziva:</vt:lpstr>
      <vt:lpstr>PowerPoint prezentacija</vt:lpstr>
      <vt:lpstr>OSNOVNI UVJETI koji se odnose na projekt koji se prijavljuje:</vt:lpstr>
      <vt:lpstr>PowerPoint prezentacija</vt:lpstr>
      <vt:lpstr>PowerPoint prezentacija</vt:lpstr>
      <vt:lpstr>PowerPoint prezentacija</vt:lpstr>
      <vt:lpstr>ADMINISTRATIVNE INFORMACIJE</vt:lpstr>
      <vt:lpstr>PowerPoint prezentacija</vt:lpstr>
      <vt:lpstr>PRIHVATLJIVI TROŠKOVI</vt:lpstr>
      <vt:lpstr>UVJETI PRIHVATLJIVOSTI IZDATAKA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Vedrana Aužina</cp:lastModifiedBy>
  <cp:revision>165</cp:revision>
  <dcterms:created xsi:type="dcterms:W3CDTF">2015-09-03T10:38:38Z</dcterms:created>
  <dcterms:modified xsi:type="dcterms:W3CDTF">2017-07-03T12:54:02Z</dcterms:modified>
</cp:coreProperties>
</file>